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9" r:id="rId6"/>
    <p:sldId id="257" r:id="rId7"/>
    <p:sldId id="258" r:id="rId8"/>
    <p:sldId id="260" r:id="rId9"/>
    <p:sldId id="256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" userId="7e84d21c-f4d9-4d8c-9172-967f3cab608a" providerId="ADAL" clId="{2425E9F4-61A2-4179-8658-845CDE8C222B}"/>
    <pc:docChg chg="modSld">
      <pc:chgData name="Michelle" userId="7e84d21c-f4d9-4d8c-9172-967f3cab608a" providerId="ADAL" clId="{2425E9F4-61A2-4179-8658-845CDE8C222B}" dt="2024-06-14T11:30:12.887" v="1" actId="20577"/>
      <pc:docMkLst>
        <pc:docMk/>
      </pc:docMkLst>
      <pc:sldChg chg="modSp mod">
        <pc:chgData name="Michelle" userId="7e84d21c-f4d9-4d8c-9172-967f3cab608a" providerId="ADAL" clId="{2425E9F4-61A2-4179-8658-845CDE8C222B}" dt="2024-06-14T11:30:12.887" v="1" actId="20577"/>
        <pc:sldMkLst>
          <pc:docMk/>
          <pc:sldMk cId="178806463" sldId="261"/>
        </pc:sldMkLst>
        <pc:spChg chg="mod">
          <ac:chgData name="Michelle" userId="7e84d21c-f4d9-4d8c-9172-967f3cab608a" providerId="ADAL" clId="{2425E9F4-61A2-4179-8658-845CDE8C222B}" dt="2024-06-14T11:30:12.887" v="1" actId="20577"/>
          <ac:spMkLst>
            <pc:docMk/>
            <pc:sldMk cId="178806463" sldId="261"/>
            <ac:spMk id="2" creationId="{17710897-7C70-4576-F5E5-BB937E5C107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CE7E2-4689-0973-A822-0C1A0418A0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B1B9EB-1CC2-B98E-BBFF-43E189D75E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28E20-9F91-7653-BE11-29B2E8574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9AF9-A52D-6269-7274-873DE2D60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88470-26E6-C1BD-83D5-EEF5F98B2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7155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7F08D-A79B-6E27-DB4E-6616146F9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A04A7-2103-7456-833A-552E4C356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A0C31-4FBD-E6EA-818B-A2D6EE9C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164AE-9B67-21EF-0790-AB3E94B01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4C1AE-F41D-565B-43E9-ADDC2153B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894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C95BA-B804-012D-8B23-E89BE57F44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75918-F7CC-DCE5-882B-009832888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D25F6-15D3-147E-DA7E-998D14E35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D4A2A-4DC0-79EA-4624-182A33858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807DC-78AC-4196-649D-3CECADAEF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934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FACFC-0683-2462-EFAC-E60F5DF27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789F0-F5C8-E5DE-0460-FBA817B33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BDE44-A2AA-FCC3-3755-E65118BC9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00932-F3D7-44B3-537E-5C9FABDF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B4E4C-E056-2C57-54CA-DC995C6FB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285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C3BA7-5D4F-F11D-F99C-55F63BFD0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06870-E4D0-7B87-815E-A460C06CDE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C34E7-A028-6296-A370-569B3824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E172B-E3C0-DB57-A264-D4E5CD08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F84A3-FD11-69DA-41F2-A77A0388B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331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88D2-A19C-919F-D6F2-9D1242B7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18880-53A3-471C-D8AE-613156D5C8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429ED-F0EF-731F-7ABB-2A3763CF1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9F3D4-94E3-8B08-6372-1E1530473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EEFCB-DD3A-556C-9E54-FA5E1C20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CF95D-CF27-FA25-18A2-6658C8F7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9904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33504-EA6E-F4B2-8CAD-917757A4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C49E2-77E4-9CF3-14A9-20FB92378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660E4D-0D1B-C2E9-FB6D-438A88F8C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036C6D-9520-2E14-F751-F739F70EB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C3367-8536-108A-FD76-68DDAD6D8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4E5B9B-820D-7A67-7871-8731741F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5FFE49-D25E-4A82-A031-6BAC5332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35C8F-F77E-7617-E060-950AF6598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8700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6113F-540C-7C92-80CE-C82FEB51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11025-A25A-56E3-2810-DBC2F403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280AF-526F-21F3-D447-AEA073AB5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E41AE0-C572-09E6-1758-4EA4CACFF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4004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9BA607-D9EB-CAD9-68F0-27096B71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ED19A0-325E-9AB3-815A-F07F02F42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1E093-D1C4-2938-34BC-9F269E46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656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77B4F-256A-D3A8-4278-3089F5484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D719E-83BB-338A-53F2-3A4633F80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7AD6B1-DC42-5E69-4C0E-F2F4865E7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4F7048-DBCC-BBCF-4AD0-A6575F4BF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4EE0B-F7B3-FA59-696D-BF9B38260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3207C1-6D2E-219F-C8EF-34476C7A8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468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B166-3E52-0EE3-51BB-C2E4701A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308DCD-567A-4612-B479-99A87B14E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02A14-2846-F4E2-C7C3-E4C209B7D8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171892-1C4A-E8A7-BCB0-C13BA4B0D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59594A-592A-A0B2-6D36-499884E97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4C413-8F9E-369F-FEE4-3D37CD44E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6527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48ACCF-8D26-7DED-D173-07EBAF3E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2A576-DC8A-00BF-A6E4-6F8DC59FE2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5F822-DB6A-BE66-F4E8-F0464E9B49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FF2B99-4D8A-4574-B3E2-33C6D6A63A0B}" type="datetimeFigureOut">
              <a:rPr lang="en-CA" smtClean="0"/>
              <a:t>2024-06-14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58410-3626-A2D7-2643-2AFA11132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04A74F-337F-0EB3-8E55-57908A4D0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A962EE-1D23-4CF0-B3BA-1327DC388E9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28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10897-7C70-4576-F5E5-BB937E5C10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/>
              <a:t>-*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6B7C4C-CCB4-9731-EEFB-4EF5C0C69A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3B21E6-11E0-2B96-1945-A30A04D8B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752" y="0"/>
            <a:ext cx="88924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6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D4330-3756-0C41-85C3-84A5565CD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Strom’s Farm and Bakery</a:t>
            </a:r>
            <a:endParaRPr lang="en-CA" dirty="0"/>
          </a:p>
        </p:txBody>
      </p:sp>
      <p:pic>
        <p:nvPicPr>
          <p:cNvPr id="5" name="Content Placeholder 4" descr="A couple of people standing in front of a sign&#10;&#10;Description automatically generated">
            <a:extLst>
              <a:ext uri="{FF2B5EF4-FFF2-40B4-BE49-F238E27FC236}">
                <a16:creationId xmlns:a16="http://schemas.microsoft.com/office/drawing/2014/main" id="{57ACB740-9752-8F4A-9BF6-A4F32CF61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1825625"/>
            <a:ext cx="4352925" cy="435292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216636-E975-D60E-673C-C458008C4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12" y="56356"/>
            <a:ext cx="2552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98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A89C1-A73A-7F17-415C-28924077A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Rockwood Pharmacy</a:t>
            </a:r>
            <a:endParaRPr lang="en-CA" dirty="0"/>
          </a:p>
        </p:txBody>
      </p:sp>
      <p:pic>
        <p:nvPicPr>
          <p:cNvPr id="5" name="Content Placeholder 4" descr="A person and person wearing face masks shaking hands in front of a pharmacy&#10;&#10;Description automatically generated">
            <a:extLst>
              <a:ext uri="{FF2B5EF4-FFF2-40B4-BE49-F238E27FC236}">
                <a16:creationId xmlns:a16="http://schemas.microsoft.com/office/drawing/2014/main" id="{34E24386-7AF1-8476-C349-B5DEDFA55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10" y="1825625"/>
            <a:ext cx="3807580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B10514-572B-179B-4754-E5CC611B7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93" y="0"/>
            <a:ext cx="2552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38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D8C1B-E2D2-BB58-7AE9-42829C8D1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Waterloo Education Services</a:t>
            </a:r>
            <a:endParaRPr lang="en-CA" dirty="0"/>
          </a:p>
        </p:txBody>
      </p:sp>
      <p:pic>
        <p:nvPicPr>
          <p:cNvPr id="5" name="Content Placeholder 4" descr="A group of men standing outside a house&#10;&#10;Description automatically generated">
            <a:extLst>
              <a:ext uri="{FF2B5EF4-FFF2-40B4-BE49-F238E27FC236}">
                <a16:creationId xmlns:a16="http://schemas.microsoft.com/office/drawing/2014/main" id="{DA068E53-BFBC-A271-D995-842312006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245BCB-6810-22F3-D3CE-8520B49E8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016" y="0"/>
            <a:ext cx="2552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87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CB60D-F165-14C7-C94D-C5834ABD8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Greystone House Holdings</a:t>
            </a:r>
            <a:endParaRPr lang="en-CA" dirty="0"/>
          </a:p>
        </p:txBody>
      </p:sp>
      <p:pic>
        <p:nvPicPr>
          <p:cNvPr id="5" name="Content Placeholder 4" descr="A group of people standing in front of a house&#10;&#10;Description automatically generated">
            <a:extLst>
              <a:ext uri="{FF2B5EF4-FFF2-40B4-BE49-F238E27FC236}">
                <a16:creationId xmlns:a16="http://schemas.microsoft.com/office/drawing/2014/main" id="{C20FDA34-20B0-C84F-D201-D20D539E5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8D3800-D657-512E-F8EC-54529ADC4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" y="0"/>
            <a:ext cx="25527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10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EA45-C321-5EB5-C571-40B9965E2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2375"/>
            <a:ext cx="8826230" cy="992221"/>
          </a:xfrm>
        </p:spPr>
        <p:txBody>
          <a:bodyPr/>
          <a:lstStyle/>
          <a:p>
            <a:r>
              <a:rPr lang="en-US" dirty="0" err="1"/>
              <a:t>Remax</a:t>
            </a:r>
            <a:r>
              <a:rPr lang="en-US" dirty="0"/>
              <a:t> Connex Realty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F6438-8F5A-7A6F-3FB2-6AEFBB918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1" y="0"/>
            <a:ext cx="2552700" cy="19431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BCDC18C-F537-078D-841B-05FAC8B5A6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" name="Picture 4" descr="A group of people standing in front of a wood wall&#10;&#10;Description automatically generated">
            <a:extLst>
              <a:ext uri="{FF2B5EF4-FFF2-40B4-BE49-F238E27FC236}">
                <a16:creationId xmlns:a16="http://schemas.microsoft.com/office/drawing/2014/main" id="{75E133C2-6EA7-BF4D-2F2C-3A1BABEB8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8529" y="1890476"/>
            <a:ext cx="5677171" cy="4257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00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F39A4-FB97-DF8E-4110-F7388136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CIP Application Amounts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C9F5C-8430-AC8E-FC7E-ACF4B364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Design, Study and Application Fee Grant 50% of eligible costs $ 2,500 per project </a:t>
            </a:r>
          </a:p>
          <a:p>
            <a:pPr marL="0" indent="0">
              <a:buNone/>
            </a:pPr>
            <a:r>
              <a:rPr lang="en-US" dirty="0"/>
              <a:t>Design, Study and Application Fee Grant (Priority Sites) 50% of eligible costs $ 5,000 per project </a:t>
            </a:r>
          </a:p>
          <a:p>
            <a:pPr marL="0" indent="0">
              <a:buNone/>
            </a:pPr>
            <a:r>
              <a:rPr lang="en-US" dirty="0"/>
              <a:t>Building and Property Improvement Grant 50% of eligible costs $ 7,500 per project </a:t>
            </a:r>
          </a:p>
          <a:p>
            <a:pPr marL="0" indent="0">
              <a:buNone/>
            </a:pPr>
            <a:r>
              <a:rPr lang="en-US" dirty="0"/>
              <a:t>Building and Property Improvement Grant (Priority Sites) 50% of eligible costs $ 10,000 per project </a:t>
            </a:r>
          </a:p>
          <a:p>
            <a:pPr marL="0" indent="0">
              <a:buNone/>
            </a:pPr>
            <a:r>
              <a:rPr lang="en-US" dirty="0"/>
              <a:t>Downtown Rental Housing Grant 50% of eligible costs $ 5,000 per project (max. of 2 units) </a:t>
            </a:r>
          </a:p>
          <a:p>
            <a:pPr marL="0" indent="0">
              <a:buNone/>
            </a:pPr>
            <a:r>
              <a:rPr lang="en-US" dirty="0"/>
              <a:t>Downtown Rental Housing Grant (Priority Sites) 50% of eligible costs $ 5,000 per project (max. of 4 units) </a:t>
            </a:r>
          </a:p>
          <a:p>
            <a:pPr marL="0" indent="0">
              <a:buNone/>
            </a:pPr>
            <a:r>
              <a:rPr lang="en-US" dirty="0"/>
              <a:t>Commercial Conversion and Expansion Grant $ 20/Sq. Ft. $ 7,500 per project </a:t>
            </a:r>
          </a:p>
          <a:p>
            <a:pPr marL="0" indent="0">
              <a:buNone/>
            </a:pPr>
            <a:r>
              <a:rPr lang="en-US" dirty="0"/>
              <a:t>Commercial Conversion and Expansion Grant (Priority Sites) $ 20/Sq. Ft. $ 10,000 </a:t>
            </a:r>
            <a:r>
              <a:rPr lang="en-US"/>
              <a:t>per project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Tax Increment Equivalent Grant - See CIP Document 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A1F730-FC53-959F-8DAD-BB2452E20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19"/>
            <a:ext cx="2554445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93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132917c-a687-4038-b4e1-cf5a6263450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E05F7751DB8445AD96EC6AE24F95AA" ma:contentTypeVersion="12" ma:contentTypeDescription="Create a new document." ma:contentTypeScope="" ma:versionID="1cc06fa0e9bd5603e684e05a28f87a86">
  <xsd:schema xmlns:xsd="http://www.w3.org/2001/XMLSchema" xmlns:xs="http://www.w3.org/2001/XMLSchema" xmlns:p="http://schemas.microsoft.com/office/2006/metadata/properties" xmlns:ns3="d132917c-a687-4038-b4e1-cf5a62634501" xmlns:ns4="5e55f87f-7afa-4347-957d-fde7e8a0c541" targetNamespace="http://schemas.microsoft.com/office/2006/metadata/properties" ma:root="true" ma:fieldsID="4a1fce52a40f845e02735111fbb4a65a" ns3:_="" ns4:_="">
    <xsd:import namespace="d132917c-a687-4038-b4e1-cf5a62634501"/>
    <xsd:import namespace="5e55f87f-7afa-4347-957d-fde7e8a0c5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32917c-a687-4038-b4e1-cf5a626345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55f87f-7afa-4347-957d-fde7e8a0c54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612DE7F-F791-4AA8-A394-05F97BC14BF5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132917c-a687-4038-b4e1-cf5a62634501"/>
    <ds:schemaRef ds:uri="http://purl.org/dc/dcmitype/"/>
    <ds:schemaRef ds:uri="http://schemas.microsoft.com/office/2006/metadata/properties"/>
    <ds:schemaRef ds:uri="5e55f87f-7afa-4347-957d-fde7e8a0c541"/>
    <ds:schemaRef ds:uri="http://www.w3.org/XML/1998/namespace"/>
    <ds:schemaRef ds:uri="http://purl.org/dc/elements/1.1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5876769-B259-431A-8D23-18CD2EFD80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57DF57-CC0E-4CB0-AF2B-A31116B99A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32917c-a687-4038-b4e1-cf5a62634501"/>
    <ds:schemaRef ds:uri="5e55f87f-7afa-4347-957d-fde7e8a0c5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175</Words>
  <Application>Microsoft Office PowerPoint</Application>
  <PresentationFormat>Widescreen</PresentationFormat>
  <Paragraphs>17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-*</vt:lpstr>
      <vt:lpstr>Strom’s Farm and Bakery</vt:lpstr>
      <vt:lpstr>Rockwood Pharmacy</vt:lpstr>
      <vt:lpstr>Waterloo Education Services</vt:lpstr>
      <vt:lpstr>Greystone House Holdings</vt:lpstr>
      <vt:lpstr>Remax Connex Realty</vt:lpstr>
      <vt:lpstr>CIP Application Amounts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Ian Roger</dc:creator>
  <cp:lastModifiedBy>Michelle</cp:lastModifiedBy>
  <cp:revision>2</cp:revision>
  <dcterms:created xsi:type="dcterms:W3CDTF">2024-06-12T15:40:16Z</dcterms:created>
  <dcterms:modified xsi:type="dcterms:W3CDTF">2024-06-14T11:30:21Z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0x01010056E05F7751DB8445AD96EC6AE24F95AA</vt:lpwstr>
  </property>
</Properties>
</file>